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</p:sldIdLst>
  <p:sldSz cx="7200900" cy="1033621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DD4D"/>
    <a:srgbClr val="FFCC00"/>
    <a:srgbClr val="232D00"/>
    <a:srgbClr val="66CCFF"/>
    <a:srgbClr val="CCFFFF"/>
    <a:srgbClr val="FFCCFF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864" y="-72"/>
      </p:cViewPr>
      <p:guideLst>
        <p:guide orient="horz" pos="3256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2574925"/>
            <a:ext cx="72040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lIns="100206" tIns="50104" rIns="100206" bIns="50104"/>
          <a:lstStyle/>
          <a:p>
            <a:pPr defTabSz="1001713">
              <a:defRPr/>
            </a:pPr>
            <a:endParaRPr lang="th-T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160588" y="644525"/>
            <a:ext cx="5038725" cy="2297113"/>
          </a:xfrm>
        </p:spPr>
        <p:txBody>
          <a:bodyPr anchor="b"/>
          <a:lstStyle>
            <a:lvl1pPr>
              <a:lnSpc>
                <a:spcPct val="80000"/>
              </a:lnSpc>
              <a:defRPr sz="7200"/>
            </a:lvl1pPr>
          </a:lstStyle>
          <a:p>
            <a:r>
              <a:rPr lang="th-TH"/>
              <a:t>คลิกเพื่อแก้ไขลักษณะต้นแบบชื่อเรื่อง</a:t>
            </a: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300413" y="2755900"/>
            <a:ext cx="3600450" cy="2641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th-TH"/>
              <a:t>คลิกเพื่อแก้ไขลักษณะต้นแบบหัวข้อย่อย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3A322-539B-40A4-9CA3-763EE82C537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CFA3EF-4D5C-4A82-8E23-FC0CFF2BE75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1363" y="919163"/>
            <a:ext cx="1200150" cy="8269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0913" y="919163"/>
            <a:ext cx="3448050" cy="8269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64F531-0D4A-4C29-BE73-3EB5CE1BCC4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83F3A-B161-4E4D-A00D-256210C447C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42100"/>
            <a:ext cx="6121400" cy="2052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325" y="4381500"/>
            <a:ext cx="6121400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C724B-E900-431B-A031-DF993C997F7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09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50968-7A6E-4D10-86E1-79B43CBFE77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4338"/>
            <a:ext cx="6480175" cy="17224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363" y="2312988"/>
            <a:ext cx="3181350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363" y="3278188"/>
            <a:ext cx="3181350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0" y="2312988"/>
            <a:ext cx="3182938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0" y="3278188"/>
            <a:ext cx="3182938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36013-7282-4A19-B146-83F423721E3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ABF420-5E4C-4B97-861B-7CAA4D0B6B1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B1AC6-D3BF-4059-B748-9FC687E9199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1163"/>
            <a:ext cx="2368550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4638" y="411163"/>
            <a:ext cx="4025900" cy="8821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363" y="2162175"/>
            <a:ext cx="2368550" cy="7070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B90AA-A4BE-412F-9DF2-24C97D69E51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288" y="7235825"/>
            <a:ext cx="43211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288" y="923925"/>
            <a:ext cx="4321175" cy="620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288" y="8089900"/>
            <a:ext cx="43211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94493-1F3D-45BD-AE85-2990D13072E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rc 2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lIns="100206" tIns="50104" rIns="100206" bIns="50104"/>
          <a:lstStyle/>
          <a:p>
            <a:pPr defTabSz="1001713">
              <a:defRPr/>
            </a:pPr>
            <a:endParaRPr lang="th-TH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0913" y="919163"/>
            <a:ext cx="480060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20913" y="2986088"/>
            <a:ext cx="4800600" cy="620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902" tIns="50452" rIns="100902" bIns="504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en-US" smtClean="0"/>
          </a:p>
          <a:p>
            <a:pPr lvl="1"/>
            <a:r>
              <a:rPr lang="th-TH" smtClean="0"/>
              <a:t>ระดับที่สอง</a:t>
            </a:r>
            <a:endParaRPr lang="en-US" smtClean="0"/>
          </a:p>
          <a:p>
            <a:pPr lvl="2"/>
            <a:r>
              <a:rPr lang="th-TH" smtClean="0"/>
              <a:t>ระดับที่สาม</a:t>
            </a:r>
            <a:endParaRPr lang="en-US" smtClean="0"/>
          </a:p>
          <a:p>
            <a:pPr lvl="3"/>
            <a:r>
              <a:rPr lang="th-TH" smtClean="0"/>
              <a:t>ระดับที่สี่</a:t>
            </a:r>
            <a:endParaRPr lang="en-US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9713" y="9417050"/>
            <a:ext cx="1500187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>
            <a:lvl1pPr>
              <a:defRPr kumimoji="0" sz="1500">
                <a:latin typeface="Arial" pitchFamily="34" charset="0"/>
                <a:cs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0988" y="9417050"/>
            <a:ext cx="227965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902" tIns="50452" rIns="100902" bIns="50452" numCol="1" anchor="ctr" anchorCtr="0" compatLnSpc="1">
            <a:prstTxWarp prst="textNoShape">
              <a:avLst/>
            </a:prstTxWarp>
          </a:bodyPr>
          <a:lstStyle>
            <a:lvl1pPr algn="ctr">
              <a:defRPr kumimoji="0" sz="1500">
                <a:latin typeface="Arial" pitchFamily="34" charset="0"/>
                <a:cs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21325" y="9417050"/>
            <a:ext cx="1500188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0902" tIns="50452" rIns="100902" bIns="50452" numCol="1" anchor="ctr" anchorCtr="0" compatLnSpc="1">
            <a:prstTxWarp prst="textNoShape">
              <a:avLst/>
            </a:prstTxWarp>
          </a:bodyPr>
          <a:lstStyle>
            <a:lvl1pPr algn="r">
              <a:defRPr kumimoji="0" sz="1500">
                <a:latin typeface="Arial" pitchFamily="34" charset="0"/>
                <a:cs typeface="Arial" pitchFamily="34" charset="0"/>
              </a:defRPr>
            </a:lvl1pPr>
          </a:lstStyle>
          <a:p>
            <a:fld id="{B695FDF0-913D-412C-9F64-8B89891E40ED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2pPr>
      <a:lvl3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3pPr>
      <a:lvl4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4pPr>
      <a:lvl5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5pPr>
      <a:lvl6pPr marL="4572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6pPr>
      <a:lvl7pPr marL="9144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7pPr>
      <a:lvl8pPr marL="13716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8pPr>
      <a:lvl9pPr marL="18288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9pPr>
    </p:titleStyle>
    <p:bodyStyle>
      <a:lvl1pPr marL="376238" indent="-376238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14388" indent="-312738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800">
          <a:solidFill>
            <a:schemeClr val="tx1"/>
          </a:solidFill>
          <a:latin typeface="+mn-lt"/>
          <a:cs typeface="+mn-cs"/>
        </a:defRPr>
      </a:lvl2pPr>
      <a:lvl3pPr marL="125253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600">
          <a:solidFill>
            <a:schemeClr val="tx1"/>
          </a:solidFill>
          <a:latin typeface="+mn-lt"/>
          <a:cs typeface="+mn-cs"/>
        </a:defRPr>
      </a:lvl3pPr>
      <a:lvl4pPr marL="175418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200">
          <a:solidFill>
            <a:schemeClr val="tx1"/>
          </a:solidFill>
          <a:latin typeface="+mn-lt"/>
          <a:cs typeface="+mn-cs"/>
        </a:defRPr>
      </a:lvl4pPr>
      <a:lvl5pPr marL="2254250" indent="-252413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5pPr>
      <a:lvl6pPr marL="27114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6pPr>
      <a:lvl7pPr marL="31686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7pPr>
      <a:lvl8pPr marL="36258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8pPr>
      <a:lvl9pPr marL="40830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1261"/>
          <p:cNvSpPr>
            <a:spLocks noChangeArrowheads="1"/>
          </p:cNvSpPr>
          <p:nvPr/>
        </p:nvSpPr>
        <p:spPr bwMode="auto">
          <a:xfrm>
            <a:off x="109538" y="9409113"/>
            <a:ext cx="6926262" cy="496887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0173" tIns="50088" rIns="100173" bIns="50088"/>
          <a:lstStyle/>
          <a:p>
            <a:pPr marL="533400" indent="-533400" algn="just" defTabSz="1001713"/>
            <a:r>
              <a:rPr lang="en-US" sz="700" b="1">
                <a:latin typeface="Century Gothic" pitchFamily="34" charset="0"/>
                <a:cs typeface="Cordia New" pitchFamily="34" charset="-34"/>
              </a:rPr>
              <a:t>1. When gas velocity and solid circulating rate constant solid hold up              3. Equation of relationship between gas velocity and solid circulating rate </a:t>
            </a:r>
          </a:p>
          <a:p>
            <a:pPr marL="533400" indent="-533400" algn="just" defTabSz="1001713"/>
            <a:r>
              <a:rPr lang="en-US" sz="700" b="1">
                <a:latin typeface="Century Gothic" pitchFamily="34" charset="0"/>
                <a:cs typeface="Cordia New" pitchFamily="34" charset="-34"/>
              </a:rPr>
              <a:t>    decrease along riser. </a:t>
            </a:r>
            <a:r>
              <a:rPr lang="en-US" sz="700" b="1">
                <a:latin typeface="Century Gothic" pitchFamily="34" charset="0"/>
                <a:cs typeface="Times New Roman" pitchFamily="18" charset="0"/>
              </a:rPr>
              <a:t>   </a:t>
            </a:r>
            <a:r>
              <a:rPr lang="en-US" sz="700" b="1">
                <a:cs typeface="Times New Roman" pitchFamily="18" charset="0"/>
              </a:rPr>
              <a:t>       </a:t>
            </a:r>
          </a:p>
          <a:p>
            <a:pPr marL="533400" indent="-533400" algn="just" defTabSz="1001713"/>
            <a:r>
              <a:rPr lang="en-US" sz="700" b="1">
                <a:cs typeface="Times New Roman" pitchFamily="18" charset="0"/>
              </a:rPr>
              <a:t>2. </a:t>
            </a:r>
            <a:r>
              <a:rPr lang="en-US" sz="700" b="1">
                <a:latin typeface="Century Gothic" pitchFamily="34" charset="0"/>
                <a:cs typeface="Cordia New" pitchFamily="34" charset="-34"/>
              </a:rPr>
              <a:t>When solid circulating rate increased and gas velocity constant solid</a:t>
            </a:r>
            <a:endParaRPr lang="en-US" sz="700" b="1">
              <a:latin typeface="Century Gothic" pitchFamily="34" charset="0"/>
              <a:cs typeface="Times New Roman" pitchFamily="18" charset="0"/>
            </a:endParaRPr>
          </a:p>
          <a:p>
            <a:pPr marL="533400" indent="-533400" algn="just" defTabSz="1001713"/>
            <a:r>
              <a:rPr lang="en-US" sz="700" b="1">
                <a:latin typeface="Century Gothic" pitchFamily="34" charset="0"/>
                <a:cs typeface="Cordia New" pitchFamily="34" charset="-34"/>
              </a:rPr>
              <a:t>        </a:t>
            </a:r>
          </a:p>
        </p:txBody>
      </p:sp>
      <p:sp>
        <p:nvSpPr>
          <p:cNvPr id="1029" name="Text Box 1027"/>
          <p:cNvSpPr txBox="1">
            <a:spLocks noChangeArrowheads="1"/>
          </p:cNvSpPr>
          <p:nvPr/>
        </p:nvSpPr>
        <p:spPr bwMode="auto">
          <a:xfrm>
            <a:off x="273050" y="1749425"/>
            <a:ext cx="19208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06" tIns="50104" rIns="100206" bIns="50104">
            <a:spAutoFit/>
          </a:bodyPr>
          <a:lstStyle/>
          <a:p>
            <a:pPr defTabSz="1001713">
              <a:spcBef>
                <a:spcPct val="50000"/>
              </a:spcBef>
            </a:pPr>
            <a:r>
              <a:rPr lang="en-US" sz="1500" b="1">
                <a:latin typeface="Monotype Corsiva" pitchFamily="66" charset="0"/>
              </a:rPr>
              <a:t>Abstract</a:t>
            </a:r>
          </a:p>
        </p:txBody>
      </p:sp>
      <p:sp>
        <p:nvSpPr>
          <p:cNvPr id="1030" name="Text Box 1028"/>
          <p:cNvSpPr txBox="1">
            <a:spLocks noChangeArrowheads="1"/>
          </p:cNvSpPr>
          <p:nvPr/>
        </p:nvSpPr>
        <p:spPr bwMode="auto">
          <a:xfrm>
            <a:off x="0" y="2932113"/>
            <a:ext cx="23209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06" tIns="50104" rIns="100206" bIns="50104">
            <a:spAutoFit/>
          </a:bodyPr>
          <a:lstStyle/>
          <a:p>
            <a:pPr defTabSz="1001713">
              <a:spcBef>
                <a:spcPct val="50000"/>
              </a:spcBef>
            </a:pPr>
            <a:r>
              <a:rPr lang="en-US" sz="1500" b="1">
                <a:latin typeface="Monotype Corsiva" pitchFamily="66" charset="0"/>
              </a:rPr>
              <a:t>Introduction and Objectives</a:t>
            </a:r>
          </a:p>
        </p:txBody>
      </p:sp>
      <p:sp>
        <p:nvSpPr>
          <p:cNvPr id="1031" name="Rectangle 1036"/>
          <p:cNvSpPr>
            <a:spLocks noChangeArrowheads="1"/>
          </p:cNvSpPr>
          <p:nvPr/>
        </p:nvSpPr>
        <p:spPr bwMode="auto">
          <a:xfrm>
            <a:off x="-239713" y="0"/>
            <a:ext cx="7200901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06" tIns="50104" rIns="100206" bIns="0">
            <a:spAutoFit/>
          </a:bodyPr>
          <a:lstStyle/>
          <a:p>
            <a:pPr algn="just" defTabSz="1001713"/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algn="just" defTabSz="1001713" eaLnBrk="0" hangingPunct="0"/>
            <a:r>
              <a:rPr kumimoji="0" lang="en-US" sz="900">
                <a:cs typeface="Cordia New" pitchFamily="34" charset="-34"/>
              </a:rPr>
              <a:t> </a:t>
            </a:r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defTabSz="1001713" eaLnBrk="0" hangingPunct="0"/>
            <a:endParaRPr kumimoji="0" lang="en-US" sz="3100"/>
          </a:p>
        </p:txBody>
      </p:sp>
      <p:sp>
        <p:nvSpPr>
          <p:cNvPr id="1032" name="Rectangle 1223"/>
          <p:cNvSpPr>
            <a:spLocks noChangeArrowheads="1"/>
          </p:cNvSpPr>
          <p:nvPr/>
        </p:nvSpPr>
        <p:spPr bwMode="auto">
          <a:xfrm>
            <a:off x="-573088" y="12998450"/>
            <a:ext cx="7200901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06" tIns="50104" rIns="100206" bIns="50104">
            <a:spAutoFit/>
          </a:bodyPr>
          <a:lstStyle/>
          <a:p>
            <a:pPr defTabSz="1001713"/>
            <a:endParaRPr lang="th-TH"/>
          </a:p>
        </p:txBody>
      </p:sp>
      <p:sp>
        <p:nvSpPr>
          <p:cNvPr id="1033" name="AutoShape 1236"/>
          <p:cNvSpPr>
            <a:spLocks noChangeArrowheads="1"/>
          </p:cNvSpPr>
          <p:nvPr/>
        </p:nvSpPr>
        <p:spPr bwMode="auto">
          <a:xfrm>
            <a:off x="165100" y="2068513"/>
            <a:ext cx="6850063" cy="814387"/>
          </a:xfrm>
          <a:prstGeom prst="roundRect">
            <a:avLst>
              <a:gd name="adj" fmla="val 16667"/>
            </a:avLst>
          </a:prstGeom>
          <a:solidFill>
            <a:schemeClr val="bg1">
              <a:alpha val="784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206" tIns="50104" rIns="100206" bIns="50104" anchor="ctr"/>
          <a:lstStyle/>
          <a:p>
            <a:pPr algn="ctr" defTabSz="1001713"/>
            <a:endParaRPr lang="th-TH" sz="1000">
              <a:latin typeface="Century Gothic" pitchFamily="34" charset="0"/>
            </a:endParaRPr>
          </a:p>
        </p:txBody>
      </p:sp>
      <p:sp>
        <p:nvSpPr>
          <p:cNvPr id="1034" name="Rectangle 1238"/>
          <p:cNvSpPr>
            <a:spLocks noChangeArrowheads="1"/>
          </p:cNvSpPr>
          <p:nvPr/>
        </p:nvSpPr>
        <p:spPr bwMode="auto">
          <a:xfrm>
            <a:off x="228600" y="457200"/>
            <a:ext cx="6654800" cy="1049338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  <a:effectLst>
            <a:prstShdw prst="shdw17" dist="261817" dir="2345632">
              <a:schemeClr val="tx1"/>
            </a:prstShdw>
          </a:effectLst>
        </p:spPr>
        <p:txBody>
          <a:bodyPr wrap="none" lIns="100206" tIns="50104" rIns="100206" bIns="50104" anchor="ctr"/>
          <a:lstStyle/>
          <a:p>
            <a:pPr algn="ctr" defTabSz="1001713"/>
            <a:endParaRPr lang="en-US" sz="1000" b="1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035" name="AutoShape 1240"/>
          <p:cNvSpPr>
            <a:spLocks noChangeArrowheads="1"/>
          </p:cNvSpPr>
          <p:nvPr/>
        </p:nvSpPr>
        <p:spPr bwMode="auto">
          <a:xfrm>
            <a:off x="128588" y="3276600"/>
            <a:ext cx="6888162" cy="8382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0206" tIns="50104" rIns="100206" bIns="50104" anchor="ctr"/>
          <a:lstStyle/>
          <a:p>
            <a:pPr algn="ctr" defTabSz="1001713"/>
            <a:endParaRPr lang="th-TH" sz="1000">
              <a:latin typeface="Century Gothic" pitchFamily="34" charset="0"/>
            </a:endParaRPr>
          </a:p>
        </p:txBody>
      </p:sp>
      <p:pic>
        <p:nvPicPr>
          <p:cNvPr id="1036" name="Picture 1231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9645650"/>
            <a:ext cx="24669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AutoShape 1254"/>
          <p:cNvSpPr>
            <a:spLocks noChangeArrowheads="1"/>
          </p:cNvSpPr>
          <p:nvPr/>
        </p:nvSpPr>
        <p:spPr bwMode="auto">
          <a:xfrm>
            <a:off x="165100" y="2044700"/>
            <a:ext cx="3429000" cy="738188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lIns="100173" tIns="50088" rIns="100173" bIns="50088"/>
          <a:lstStyle/>
          <a:p>
            <a:pPr algn="just" defTabSz="1001713"/>
            <a:r>
              <a:rPr lang="en-US" sz="700" b="1">
                <a:latin typeface="Century Gothic" pitchFamily="34" charset="0"/>
              </a:rPr>
              <a:t>Not over 6 lines , Font size 7 point</a:t>
            </a:r>
          </a:p>
          <a:p>
            <a:pPr algn="just" defTabSz="1001713"/>
            <a:endParaRPr lang="en-US" sz="700" b="1">
              <a:latin typeface="Century Gothic" pitchFamily="34" charset="0"/>
            </a:endParaRPr>
          </a:p>
        </p:txBody>
      </p:sp>
      <p:sp>
        <p:nvSpPr>
          <p:cNvPr id="1038" name="AutoShape 1255"/>
          <p:cNvSpPr>
            <a:spLocks noChangeArrowheads="1"/>
          </p:cNvSpPr>
          <p:nvPr/>
        </p:nvSpPr>
        <p:spPr bwMode="auto">
          <a:xfrm>
            <a:off x="3594100" y="2044700"/>
            <a:ext cx="3429000" cy="738188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lIns="100173" tIns="50088" rIns="100173" bIns="50088"/>
          <a:lstStyle/>
          <a:p>
            <a:pPr algn="just" defTabSz="1001713"/>
            <a:r>
              <a:rPr lang="en-US" sz="700" b="1">
                <a:latin typeface="Century Gothic" pitchFamily="34" charset="0"/>
              </a:rPr>
              <a:t>Not over 6 lines, Font size 7 point</a:t>
            </a:r>
          </a:p>
          <a:p>
            <a:pPr algn="just" defTabSz="1001713"/>
            <a:endParaRPr lang="en-US" sz="700" b="1">
              <a:latin typeface="Century Gothic" pitchFamily="34" charset="0"/>
            </a:endParaRPr>
          </a:p>
        </p:txBody>
      </p:sp>
      <p:sp>
        <p:nvSpPr>
          <p:cNvPr id="1039" name="AutoShape 1256"/>
          <p:cNvSpPr>
            <a:spLocks noChangeArrowheads="1"/>
          </p:cNvSpPr>
          <p:nvPr/>
        </p:nvSpPr>
        <p:spPr bwMode="auto">
          <a:xfrm>
            <a:off x="228600" y="3200400"/>
            <a:ext cx="3429000" cy="901700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lIns="100173" tIns="50088" rIns="100173" bIns="50088"/>
          <a:lstStyle/>
          <a:p>
            <a:pPr algn="just" defTabSz="1001713"/>
            <a:r>
              <a:rPr lang="en-US" sz="700" b="1">
                <a:latin typeface="Century Gothic" pitchFamily="34" charset="0"/>
              </a:rPr>
              <a:t>Introduction :, Font size 7 point</a:t>
            </a:r>
          </a:p>
          <a:p>
            <a:pPr algn="just" defTabSz="1001713"/>
            <a:endParaRPr lang="en-US" sz="700" b="1">
              <a:latin typeface="Century Gothic" pitchFamily="34" charset="0"/>
            </a:endParaRPr>
          </a:p>
        </p:txBody>
      </p:sp>
      <p:sp>
        <p:nvSpPr>
          <p:cNvPr id="1040" name="AutoShape 1257"/>
          <p:cNvSpPr>
            <a:spLocks noChangeArrowheads="1"/>
          </p:cNvSpPr>
          <p:nvPr/>
        </p:nvSpPr>
        <p:spPr bwMode="auto">
          <a:xfrm>
            <a:off x="3724275" y="3194050"/>
            <a:ext cx="3365500" cy="901700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lIns="100173" tIns="50088" rIns="100173" bIns="50088"/>
          <a:lstStyle/>
          <a:p>
            <a:pPr defTabSz="1001713"/>
            <a:r>
              <a:rPr lang="en-US" sz="700" b="1">
                <a:latin typeface="Century Gothic" pitchFamily="34" charset="0"/>
              </a:rPr>
              <a:t>Objectives :, Font size 7 point</a:t>
            </a:r>
          </a:p>
          <a:p>
            <a:pPr defTabSz="1001713"/>
            <a:endParaRPr lang="en-US" sz="700" b="1">
              <a:latin typeface="Century Gothic" pitchFamily="34" charset="0"/>
            </a:endParaRPr>
          </a:p>
        </p:txBody>
      </p:sp>
      <p:sp>
        <p:nvSpPr>
          <p:cNvPr id="1041" name="Text Box 1262"/>
          <p:cNvSpPr txBox="1">
            <a:spLocks noChangeArrowheads="1"/>
          </p:cNvSpPr>
          <p:nvPr/>
        </p:nvSpPr>
        <p:spPr bwMode="auto">
          <a:xfrm>
            <a:off x="127000" y="4127500"/>
            <a:ext cx="23209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73" tIns="50088" rIns="100173" bIns="50088">
            <a:spAutoFit/>
          </a:bodyPr>
          <a:lstStyle/>
          <a:p>
            <a:pPr defTabSz="1001713">
              <a:spcBef>
                <a:spcPct val="50000"/>
              </a:spcBef>
            </a:pPr>
            <a:r>
              <a:rPr lang="en-US" sz="1500" b="1">
                <a:latin typeface="Monotype Corsiva" pitchFamily="66" charset="0"/>
              </a:rPr>
              <a:t>Experimental</a:t>
            </a:r>
          </a:p>
        </p:txBody>
      </p:sp>
      <p:sp>
        <p:nvSpPr>
          <p:cNvPr id="1042" name="Text Box 1263"/>
          <p:cNvSpPr txBox="1">
            <a:spLocks noChangeArrowheads="1"/>
          </p:cNvSpPr>
          <p:nvPr/>
        </p:nvSpPr>
        <p:spPr bwMode="auto">
          <a:xfrm>
            <a:off x="4089400" y="4127500"/>
            <a:ext cx="191928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73" tIns="50088" rIns="100173" bIns="50088">
            <a:spAutoFit/>
          </a:bodyPr>
          <a:lstStyle/>
          <a:p>
            <a:pPr defTabSz="1001713">
              <a:spcBef>
                <a:spcPct val="50000"/>
              </a:spcBef>
            </a:pPr>
            <a:r>
              <a:rPr lang="en-US" sz="1500" b="1">
                <a:latin typeface="Monotype Corsiva" pitchFamily="66" charset="0"/>
              </a:rPr>
              <a:t>Results</a:t>
            </a:r>
          </a:p>
        </p:txBody>
      </p:sp>
      <p:sp>
        <p:nvSpPr>
          <p:cNvPr id="1043" name="Text Box 1264"/>
          <p:cNvSpPr txBox="1">
            <a:spLocks noChangeArrowheads="1"/>
          </p:cNvSpPr>
          <p:nvPr/>
        </p:nvSpPr>
        <p:spPr bwMode="auto">
          <a:xfrm>
            <a:off x="139700" y="8170863"/>
            <a:ext cx="23209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73" tIns="50088" rIns="100173" bIns="50088">
            <a:spAutoFit/>
          </a:bodyPr>
          <a:lstStyle/>
          <a:p>
            <a:pPr defTabSz="1001713">
              <a:spcBef>
                <a:spcPct val="50000"/>
              </a:spcBef>
            </a:pPr>
            <a:r>
              <a:rPr lang="en-US" sz="1500" b="1">
                <a:latin typeface="Monotype Corsiva" pitchFamily="66" charset="0"/>
              </a:rPr>
              <a:t>Conclusion</a:t>
            </a:r>
          </a:p>
        </p:txBody>
      </p:sp>
      <p:sp>
        <p:nvSpPr>
          <p:cNvPr id="1044" name="AutoShape 1265"/>
          <p:cNvSpPr>
            <a:spLocks noChangeArrowheads="1"/>
          </p:cNvSpPr>
          <p:nvPr/>
        </p:nvSpPr>
        <p:spPr bwMode="auto">
          <a:xfrm>
            <a:off x="127000" y="4432300"/>
            <a:ext cx="3373438" cy="37338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0173" tIns="50088" rIns="100173" bIns="50088"/>
          <a:lstStyle/>
          <a:p>
            <a:pPr marL="533400" indent="-533400" algn="just" defTabSz="1001713"/>
            <a:r>
              <a:rPr lang="en-US" sz="700" b="1">
                <a:latin typeface="Century Gothic" pitchFamily="34" charset="0"/>
              </a:rPr>
              <a:t>Test, Font size 7 point</a:t>
            </a:r>
          </a:p>
          <a:p>
            <a:pPr marL="533400" indent="-533400" algn="just" defTabSz="1001713"/>
            <a:endParaRPr lang="en-US" sz="700" b="1">
              <a:latin typeface="Century Gothic" pitchFamily="34" charset="0"/>
            </a:endParaRPr>
          </a:p>
        </p:txBody>
      </p:sp>
      <p:sp>
        <p:nvSpPr>
          <p:cNvPr id="1045" name="AutoShape 1266"/>
          <p:cNvSpPr>
            <a:spLocks noChangeArrowheads="1"/>
          </p:cNvSpPr>
          <p:nvPr/>
        </p:nvSpPr>
        <p:spPr bwMode="auto">
          <a:xfrm>
            <a:off x="122238" y="8458200"/>
            <a:ext cx="6926262" cy="6858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0173" tIns="50088" rIns="100173" bIns="50088"/>
          <a:lstStyle/>
          <a:p>
            <a:pPr marL="533400" indent="-533400" algn="just" defTabSz="1001713"/>
            <a:r>
              <a:rPr lang="en-US" sz="700" b="1">
                <a:latin typeface="Century Gothic" pitchFamily="34" charset="0"/>
                <a:cs typeface="Cordia New" pitchFamily="34" charset="-34"/>
              </a:rPr>
              <a:t>1. When gas velocity and solid circulating rate constant solid hold up               4. Equation of relationship between gas velocity and solid circulating rate </a:t>
            </a:r>
          </a:p>
          <a:p>
            <a:pPr marL="533400" indent="-533400" algn="just" defTabSz="1001713"/>
            <a:r>
              <a:rPr lang="en-US" sz="700" b="1">
                <a:latin typeface="Century Gothic" pitchFamily="34" charset="0"/>
                <a:cs typeface="Cordia New" pitchFamily="34" charset="-34"/>
              </a:rPr>
              <a:t>    decrease along riser.                                                                                                on average solid hold up along riser of Sand/Saw Dust mixer was: </a:t>
            </a:r>
          </a:p>
          <a:p>
            <a:pPr marL="533400" indent="-533400" algn="just" defTabSz="1001713"/>
            <a:r>
              <a:rPr lang="en-US" sz="700" b="1">
                <a:latin typeface="Century Gothic" pitchFamily="34" charset="0"/>
                <a:cs typeface="Times New Roman" pitchFamily="18" charset="0"/>
              </a:rPr>
              <a:t>   </a:t>
            </a:r>
            <a:r>
              <a:rPr lang="en-US" sz="700" b="1">
                <a:cs typeface="Times New Roman" pitchFamily="18" charset="0"/>
              </a:rPr>
              <a:t>       2. </a:t>
            </a:r>
            <a:r>
              <a:rPr lang="en-US" sz="700" b="1">
                <a:latin typeface="Century Gothic" pitchFamily="34" charset="0"/>
                <a:cs typeface="Cordia New" pitchFamily="34" charset="-34"/>
              </a:rPr>
              <a:t>When solid circulating rate increased and gas velocity constant solid</a:t>
            </a:r>
            <a:endParaRPr lang="en-US" sz="700" b="1">
              <a:latin typeface="Century Gothic" pitchFamily="34" charset="0"/>
              <a:cs typeface="Times New Roman" pitchFamily="18" charset="0"/>
            </a:endParaRPr>
          </a:p>
          <a:p>
            <a:pPr marL="533400" indent="-533400" algn="just" defTabSz="1001713"/>
            <a:r>
              <a:rPr lang="en-US" sz="700" b="1">
                <a:latin typeface="Century Gothic" pitchFamily="34" charset="0"/>
                <a:cs typeface="Cordia New" pitchFamily="34" charset="-34"/>
              </a:rPr>
              <a:t>    hold up along riser and dense bed increased.                                                                     </a:t>
            </a:r>
            <a:r>
              <a:rPr lang="en-US" sz="700" b="1" baseline="-30000">
                <a:latin typeface="Century Gothic" pitchFamily="34" charset="0"/>
                <a:cs typeface="Cordia New" pitchFamily="34" charset="-34"/>
              </a:rPr>
              <a:t>s,Sand+Race Husk</a:t>
            </a:r>
            <a:r>
              <a:rPr lang="en-US" sz="700" b="1">
                <a:latin typeface="Century Gothic" pitchFamily="34" charset="0"/>
                <a:cs typeface="Cordia New" pitchFamily="34" charset="-34"/>
              </a:rPr>
              <a:t> = {64,389+37,497 (G</a:t>
            </a:r>
            <a:r>
              <a:rPr lang="en-US" sz="700" b="1" baseline="-30000">
                <a:latin typeface="Century Gothic" pitchFamily="34" charset="0"/>
                <a:cs typeface="Cordia New" pitchFamily="34" charset="-34"/>
              </a:rPr>
              <a:t>s</a:t>
            </a:r>
            <a:r>
              <a:rPr lang="en-US" sz="700" b="1">
                <a:latin typeface="Century Gothic" pitchFamily="34" charset="0"/>
                <a:cs typeface="Cordia New" pitchFamily="34" charset="-34"/>
              </a:rPr>
              <a:t>- 0.8)</a:t>
            </a:r>
            <a:r>
              <a:rPr lang="en-US" sz="700" b="1" baseline="30000">
                <a:latin typeface="Century Gothic" pitchFamily="34" charset="0"/>
                <a:cs typeface="Cordia New" pitchFamily="34" charset="-34"/>
              </a:rPr>
              <a:t>0.7815</a:t>
            </a:r>
            <a:r>
              <a:rPr lang="en-US" sz="700" b="1">
                <a:latin typeface="Century Gothic" pitchFamily="34" charset="0"/>
                <a:cs typeface="Cordia New" pitchFamily="34" charset="-34"/>
              </a:rPr>
              <a:t>} U</a:t>
            </a:r>
            <a:r>
              <a:rPr lang="en-US" sz="700" b="1" baseline="-30000">
                <a:latin typeface="Century Gothic" pitchFamily="34" charset="0"/>
                <a:cs typeface="Cordia New" pitchFamily="34" charset="-34"/>
              </a:rPr>
              <a:t>g</a:t>
            </a:r>
            <a:r>
              <a:rPr lang="en-US" sz="700" b="1" baseline="30000">
                <a:latin typeface="Century Gothic" pitchFamily="34" charset="0"/>
                <a:cs typeface="Cordia New" pitchFamily="34" charset="-34"/>
              </a:rPr>
              <a:t>-7.1719</a:t>
            </a:r>
            <a:endParaRPr lang="en-US" sz="700" b="1">
              <a:latin typeface="Century Gothic" pitchFamily="34" charset="0"/>
              <a:cs typeface="Cordia New" pitchFamily="34" charset="-34"/>
            </a:endParaRPr>
          </a:p>
          <a:p>
            <a:pPr marL="533400" indent="-533400" algn="just" defTabSz="1001713"/>
            <a:r>
              <a:rPr lang="en-US" sz="700" b="1">
                <a:latin typeface="Century Gothic" pitchFamily="34" charset="0"/>
                <a:cs typeface="Cordia New" pitchFamily="34" charset="-34"/>
              </a:rPr>
              <a:t>3. Equation of relationship between gas velocity and solid circulating rate</a:t>
            </a:r>
          </a:p>
          <a:p>
            <a:pPr marL="533400" indent="-533400" algn="just" defTabSz="1001713"/>
            <a:r>
              <a:rPr lang="en-US" sz="700" b="1">
                <a:latin typeface="Century Gothic" pitchFamily="34" charset="0"/>
                <a:cs typeface="Cordia New" pitchFamily="34" charset="-34"/>
              </a:rPr>
              <a:t>    </a:t>
            </a:r>
          </a:p>
        </p:txBody>
      </p:sp>
      <p:sp>
        <p:nvSpPr>
          <p:cNvPr id="1046" name="AutoShape 1267"/>
          <p:cNvSpPr>
            <a:spLocks noChangeArrowheads="1"/>
          </p:cNvSpPr>
          <p:nvPr/>
        </p:nvSpPr>
        <p:spPr bwMode="auto">
          <a:xfrm>
            <a:off x="3632200" y="4432300"/>
            <a:ext cx="3440113" cy="37338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0173" tIns="50088" rIns="100173" bIns="50088"/>
          <a:lstStyle/>
          <a:p>
            <a:pPr algn="just" defTabSz="1001713"/>
            <a:endParaRPr lang="en-US" sz="700" b="1">
              <a:latin typeface="Century Gothic" pitchFamily="34" charset="0"/>
            </a:endParaRPr>
          </a:p>
          <a:p>
            <a:pPr algn="just" defTabSz="1001713"/>
            <a:endParaRPr lang="en-US" sz="700" b="1">
              <a:latin typeface="Century Gothic" pitchFamily="34" charset="0"/>
            </a:endParaRPr>
          </a:p>
          <a:p>
            <a:pPr algn="just" defTabSz="1001713"/>
            <a:endParaRPr lang="en-US" sz="700" b="1">
              <a:latin typeface="Century Gothic" pitchFamily="34" charset="0"/>
            </a:endParaRPr>
          </a:p>
          <a:p>
            <a:pPr algn="just" defTabSz="1001713"/>
            <a:endParaRPr lang="en-US" sz="700" b="1">
              <a:latin typeface="Century Gothic" pitchFamily="34" charset="0"/>
            </a:endParaRPr>
          </a:p>
          <a:p>
            <a:pPr algn="just" defTabSz="1001713"/>
            <a:endParaRPr lang="en-US" sz="700" b="1">
              <a:latin typeface="Century Gothic" pitchFamily="34" charset="0"/>
            </a:endParaRPr>
          </a:p>
          <a:p>
            <a:pPr algn="just" defTabSz="1001713"/>
            <a:endParaRPr lang="en-US" sz="700" b="1">
              <a:latin typeface="Century Gothic" pitchFamily="34" charset="0"/>
            </a:endParaRPr>
          </a:p>
          <a:p>
            <a:pPr algn="just" defTabSz="1001713"/>
            <a:endParaRPr lang="en-US" sz="700" b="1">
              <a:latin typeface="Century Gothic" pitchFamily="34" charset="0"/>
            </a:endParaRPr>
          </a:p>
          <a:p>
            <a:pPr algn="just" defTabSz="1001713"/>
            <a:r>
              <a:rPr lang="en-US" sz="600" b="1">
                <a:latin typeface="Century Gothic" pitchFamily="34" charset="0"/>
                <a:cs typeface="Cordia New" pitchFamily="34" charset="-34"/>
              </a:rPr>
              <a:t>        Fig. 4 Pressure Loop of CFB                        Fig. 5 Relationship between Gas</a:t>
            </a:r>
          </a:p>
          <a:p>
            <a:pPr algn="just" defTabSz="1001713"/>
            <a:r>
              <a:rPr lang="en-US" sz="600" b="1">
                <a:latin typeface="Century Gothic" pitchFamily="34" charset="0"/>
                <a:cs typeface="Cordia New" pitchFamily="34" charset="-34"/>
              </a:rPr>
              <a:t>                (Sand/Saw dust mixer)      </a:t>
            </a:r>
            <a:r>
              <a:rPr lang="en-US" sz="600" b="1">
                <a:solidFill>
                  <a:srgbClr val="FFFFFF"/>
                </a:solidFill>
                <a:latin typeface="Century Gothic" pitchFamily="34" charset="0"/>
                <a:cs typeface="Cordia New" pitchFamily="34" charset="-34"/>
              </a:rPr>
              <a:t>…………            </a:t>
            </a:r>
            <a:r>
              <a:rPr lang="en-US" sz="600" b="1">
                <a:latin typeface="Century Gothic" pitchFamily="34" charset="0"/>
                <a:cs typeface="Cordia New" pitchFamily="34" charset="-34"/>
              </a:rPr>
              <a:t>Velocity with Average Solid </a:t>
            </a:r>
          </a:p>
          <a:p>
            <a:pPr algn="just" defTabSz="1001713"/>
            <a:r>
              <a:rPr lang="en-US" sz="600" b="1">
                <a:latin typeface="Century Gothic" pitchFamily="34" charset="0"/>
                <a:cs typeface="Cordia New" pitchFamily="34" charset="-34"/>
              </a:rPr>
              <a:t> </a:t>
            </a:r>
            <a:r>
              <a:rPr lang="en-US" sz="600" b="1">
                <a:solidFill>
                  <a:srgbClr val="FFFFFF"/>
                </a:solidFill>
                <a:latin typeface="Century Gothic" pitchFamily="34" charset="0"/>
                <a:cs typeface="Cordia New" pitchFamily="34" charset="-34"/>
              </a:rPr>
              <a:t>……  ……                                 .</a:t>
            </a:r>
            <a:r>
              <a:rPr lang="en-US" sz="600" b="1">
                <a:latin typeface="Century Gothic" pitchFamily="34" charset="0"/>
                <a:cs typeface="Cordia New" pitchFamily="34" charset="-34"/>
              </a:rPr>
              <a:t>                                     Hold Up Along Riser </a:t>
            </a: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r>
              <a:rPr lang="en-US" sz="600" b="1">
                <a:latin typeface="Century Gothic" pitchFamily="34" charset="0"/>
                <a:cs typeface="Cordia New" pitchFamily="34" charset="-34"/>
              </a:rPr>
              <a:t>        Fig. 6 Pressure Loop of CFB                        Fig. 7</a:t>
            </a:r>
            <a:r>
              <a:rPr lang="en-US" sz="600" b="1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sz="600" b="1">
                <a:latin typeface="Century Gothic" pitchFamily="34" charset="0"/>
                <a:cs typeface="Cordia New" pitchFamily="34" charset="-34"/>
              </a:rPr>
              <a:t>Relationship between Gas</a:t>
            </a:r>
          </a:p>
          <a:p>
            <a:pPr algn="just" defTabSz="1001713"/>
            <a:r>
              <a:rPr lang="en-US" sz="600" b="1">
                <a:latin typeface="Century Gothic" pitchFamily="34" charset="0"/>
                <a:cs typeface="Cordia New" pitchFamily="34" charset="-34"/>
              </a:rPr>
              <a:t>                </a:t>
            </a:r>
            <a:r>
              <a:rPr lang="en-US" sz="600" b="1">
                <a:latin typeface="Century Gothic" pitchFamily="34" charset="0"/>
                <a:cs typeface="Times New Roman" pitchFamily="18" charset="0"/>
              </a:rPr>
              <a:t>(Sand/Rice Husk mixer)                                </a:t>
            </a:r>
            <a:r>
              <a:rPr lang="en-US" sz="600" b="1">
                <a:latin typeface="Century Gothic" pitchFamily="34" charset="0"/>
                <a:cs typeface="Cordia New" pitchFamily="34" charset="-34"/>
              </a:rPr>
              <a:t>Velocity with </a:t>
            </a:r>
            <a:r>
              <a:rPr lang="en-US" sz="600" b="1">
                <a:latin typeface="Century Gothic" pitchFamily="34" charset="0"/>
                <a:cs typeface="Times New Roman" pitchFamily="18" charset="0"/>
              </a:rPr>
              <a:t>Average Solid </a:t>
            </a:r>
          </a:p>
          <a:p>
            <a:pPr algn="just" defTabSz="1001713"/>
            <a:r>
              <a:rPr lang="en-US" sz="600" b="1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                          …… …                                                   </a:t>
            </a:r>
            <a:r>
              <a:rPr lang="en-US" sz="600" b="1">
                <a:latin typeface="Century Gothic" pitchFamily="34" charset="0"/>
                <a:cs typeface="Times New Roman" pitchFamily="18" charset="0"/>
              </a:rPr>
              <a:t>Hold Up Along Riser</a:t>
            </a:r>
            <a:r>
              <a:rPr lang="en-US" sz="600" b="1">
                <a:latin typeface="Century Gothic" pitchFamily="34" charset="0"/>
                <a:cs typeface="Cordia New" pitchFamily="34" charset="-34"/>
              </a:rPr>
              <a:t> </a:t>
            </a: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endParaRPr lang="en-US" sz="600" b="1">
              <a:latin typeface="Century Gothic" pitchFamily="34" charset="0"/>
              <a:cs typeface="Cordia New" pitchFamily="34" charset="-34"/>
            </a:endParaRPr>
          </a:p>
          <a:p>
            <a:pPr algn="just" defTabSz="1001713"/>
            <a:r>
              <a:rPr lang="en-US" sz="600" b="1">
                <a:latin typeface="Century Gothic" pitchFamily="34" charset="0"/>
                <a:cs typeface="Cordia New" pitchFamily="34" charset="-34"/>
              </a:rPr>
              <a:t>        Fig. 8 Relationship between Height         Fig. 9 Relationship between Height</a:t>
            </a:r>
          </a:p>
          <a:p>
            <a:pPr algn="just" defTabSz="1001713"/>
            <a:r>
              <a:rPr lang="en-US" sz="600" b="1">
                <a:latin typeface="Century Gothic" pitchFamily="34" charset="0"/>
                <a:cs typeface="Cordia New" pitchFamily="34" charset="-34"/>
              </a:rPr>
              <a:t>                  with Solid Velocity at Gas                          with Solid Velocity at Gas </a:t>
            </a:r>
          </a:p>
          <a:p>
            <a:pPr algn="just" defTabSz="1001713"/>
            <a:r>
              <a:rPr lang="en-US" sz="600" b="1">
                <a:latin typeface="Century Gothic" pitchFamily="34" charset="0"/>
                <a:cs typeface="Cordia New" pitchFamily="34" charset="-34"/>
              </a:rPr>
              <a:t>                  Velocity 4.2 m/s                                           Velocity 5.7 m/s</a:t>
            </a:r>
          </a:p>
        </p:txBody>
      </p:sp>
      <p:graphicFrame>
        <p:nvGraphicFramePr>
          <p:cNvPr id="1026" name="Object 1268"/>
          <p:cNvGraphicFramePr>
            <a:graphicFrameLocks noChangeAspect="1"/>
          </p:cNvGraphicFramePr>
          <p:nvPr/>
        </p:nvGraphicFramePr>
        <p:xfrm>
          <a:off x="3910013" y="8796338"/>
          <a:ext cx="128587" cy="219075"/>
        </p:xfrm>
        <a:graphic>
          <a:graphicData uri="http://schemas.openxmlformats.org/presentationml/2006/ole">
            <p:oleObj spid="_x0000_s1026" r:id="rId4" imgW="126780" imgH="215526" progId="Equation.3">
              <p:embed/>
            </p:oleObj>
          </a:graphicData>
        </a:graphic>
      </p:graphicFrame>
      <p:sp>
        <p:nvSpPr>
          <p:cNvPr id="1047" name="Rectangle 1269"/>
          <p:cNvSpPr>
            <a:spLocks noChangeArrowheads="1"/>
          </p:cNvSpPr>
          <p:nvPr/>
        </p:nvSpPr>
        <p:spPr bwMode="auto">
          <a:xfrm>
            <a:off x="0" y="8780463"/>
            <a:ext cx="114300" cy="1333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48" name="Rectangle 1270"/>
          <p:cNvSpPr>
            <a:spLocks noChangeArrowheads="1"/>
          </p:cNvSpPr>
          <p:nvPr/>
        </p:nvSpPr>
        <p:spPr bwMode="auto">
          <a:xfrm>
            <a:off x="0" y="9237663"/>
            <a:ext cx="114300" cy="1333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49" name="Text Box 1271"/>
          <p:cNvSpPr txBox="1">
            <a:spLocks noChangeArrowheads="1"/>
          </p:cNvSpPr>
          <p:nvPr/>
        </p:nvSpPr>
        <p:spPr bwMode="auto">
          <a:xfrm>
            <a:off x="127000" y="9121775"/>
            <a:ext cx="23209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73" tIns="50088" rIns="100173" bIns="50088">
            <a:spAutoFit/>
          </a:bodyPr>
          <a:lstStyle/>
          <a:p>
            <a:pPr defTabSz="1001713">
              <a:spcBef>
                <a:spcPct val="50000"/>
              </a:spcBef>
            </a:pPr>
            <a:r>
              <a:rPr lang="en-US" sz="1500" b="1">
                <a:latin typeface="Monotype Corsiva" pitchFamily="66" charset="0"/>
              </a:rPr>
              <a:t>Acknowledgements</a:t>
            </a:r>
          </a:p>
        </p:txBody>
      </p:sp>
      <p:sp>
        <p:nvSpPr>
          <p:cNvPr id="1050" name="Line 1247"/>
          <p:cNvSpPr>
            <a:spLocks noChangeShapeType="1"/>
          </p:cNvSpPr>
          <p:nvPr/>
        </p:nvSpPr>
        <p:spPr bwMode="auto">
          <a:xfrm flipV="1">
            <a:off x="1168400" y="242888"/>
            <a:ext cx="5359400" cy="0"/>
          </a:xfrm>
          <a:prstGeom prst="line">
            <a:avLst/>
          </a:prstGeom>
          <a:noFill/>
          <a:ln w="19050">
            <a:solidFill>
              <a:srgbClr val="FFCC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1051" name="Line 1248"/>
          <p:cNvSpPr>
            <a:spLocks noChangeShapeType="1"/>
          </p:cNvSpPr>
          <p:nvPr/>
        </p:nvSpPr>
        <p:spPr bwMode="auto">
          <a:xfrm flipV="1">
            <a:off x="1168400" y="463550"/>
            <a:ext cx="5359400" cy="0"/>
          </a:xfrm>
          <a:prstGeom prst="line">
            <a:avLst/>
          </a:prstGeom>
          <a:noFill/>
          <a:ln w="19050">
            <a:solidFill>
              <a:srgbClr val="FFCC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1052" name="Line 1249"/>
          <p:cNvSpPr>
            <a:spLocks noChangeShapeType="1"/>
          </p:cNvSpPr>
          <p:nvPr/>
        </p:nvSpPr>
        <p:spPr bwMode="auto">
          <a:xfrm flipV="1">
            <a:off x="1168400" y="390525"/>
            <a:ext cx="5359400" cy="0"/>
          </a:xfrm>
          <a:prstGeom prst="line">
            <a:avLst/>
          </a:prstGeom>
          <a:noFill/>
          <a:ln w="19050">
            <a:solidFill>
              <a:srgbClr val="FFCC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1053" name="Line 1250"/>
          <p:cNvSpPr>
            <a:spLocks noChangeShapeType="1"/>
          </p:cNvSpPr>
          <p:nvPr/>
        </p:nvSpPr>
        <p:spPr bwMode="auto">
          <a:xfrm flipV="1">
            <a:off x="1168400" y="612775"/>
            <a:ext cx="5359400" cy="0"/>
          </a:xfrm>
          <a:prstGeom prst="line">
            <a:avLst/>
          </a:prstGeom>
          <a:noFill/>
          <a:ln w="19050">
            <a:solidFill>
              <a:srgbClr val="FFCC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pic>
        <p:nvPicPr>
          <p:cNvPr id="1054" name="Picture 6" descr="chula-lone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5" y="95250"/>
            <a:ext cx="62706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5" name="Text Box 1253"/>
          <p:cNvSpPr txBox="1">
            <a:spLocks noChangeAspect="1" noChangeArrowheads="1"/>
          </p:cNvSpPr>
          <p:nvPr/>
        </p:nvSpPr>
        <p:spPr bwMode="auto">
          <a:xfrm>
            <a:off x="990600" y="457200"/>
            <a:ext cx="556260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600" b="1">
                <a:latin typeface="Century Gothic" pitchFamily="34" charset="0"/>
              </a:rPr>
              <a:t>(ตัวอย่าง)</a:t>
            </a:r>
            <a:r>
              <a:rPr lang="en-US" sz="1600" b="1">
                <a:latin typeface="Century Gothic" pitchFamily="34" charset="0"/>
                <a:cs typeface="Times New Roman" pitchFamily="18" charset="0"/>
              </a:rPr>
              <a:t>Hydrodynamics of Mixed Feed</a:t>
            </a:r>
            <a:endParaRPr lang="en-US" sz="1600" b="1">
              <a:latin typeface="Century Gothic" pitchFamily="34" charset="0"/>
              <a:cs typeface="Cordia New" pitchFamily="34" charset="-34"/>
            </a:endParaRPr>
          </a:p>
          <a:p>
            <a:pPr algn="ctr"/>
            <a:r>
              <a:rPr lang="en-US" sz="1600" b="1">
                <a:latin typeface="Century Gothic" pitchFamily="34" charset="0"/>
                <a:cs typeface="Times New Roman" pitchFamily="18" charset="0"/>
              </a:rPr>
              <a:t>in Circulating Fluidized Bed</a:t>
            </a:r>
            <a:endParaRPr lang="en-US" sz="1600" b="1">
              <a:latin typeface="Century Gothic" pitchFamily="34" charset="0"/>
              <a:cs typeface="Cordia New" pitchFamily="34" charset="-34"/>
            </a:endParaRPr>
          </a:p>
          <a:p>
            <a:pPr algn="ctr"/>
            <a:r>
              <a:rPr lang="en-US" sz="1000" b="1">
                <a:latin typeface="Century Gothic" pitchFamily="34" charset="0"/>
                <a:cs typeface="Cordia New" pitchFamily="34" charset="-34"/>
              </a:rPr>
              <a:t>S. Suaysa-ard, S. Nitivattananon</a:t>
            </a:r>
            <a:endParaRPr lang="en-US" sz="1000" b="1">
              <a:latin typeface="Century Gothic" pitchFamily="34" charset="0"/>
              <a:cs typeface="Times New Roman" pitchFamily="18" charset="0"/>
            </a:endParaRPr>
          </a:p>
          <a:p>
            <a:pPr algn="ctr"/>
            <a:r>
              <a:rPr lang="en-US" sz="1000" b="1">
                <a:latin typeface="Century Gothic" pitchFamily="34" charset="0"/>
                <a:cs typeface="Cordia New" pitchFamily="34" charset="-34"/>
              </a:rPr>
              <a:t>Fuels Research Center, Department of Chemical Technology, Chulalongkorn University,</a:t>
            </a:r>
            <a:endParaRPr lang="en-US" sz="1000" b="1">
              <a:latin typeface="Century Gothic" pitchFamily="34" charset="0"/>
            </a:endParaRPr>
          </a:p>
          <a:p>
            <a:pPr algn="ctr"/>
            <a:r>
              <a:rPr lang="en-US" sz="1000" b="1">
                <a:latin typeface="Century Gothic" pitchFamily="34" charset="0"/>
              </a:rPr>
              <a:t>Bangkok 10330, THAILAND  </a:t>
            </a:r>
          </a:p>
          <a:p>
            <a:pPr>
              <a:spcBef>
                <a:spcPct val="50000"/>
              </a:spcBef>
            </a:pPr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D">
  <a:themeElements>
    <a:clrScheme name="PosterD 3">
      <a:dk1>
        <a:srgbClr val="000000"/>
      </a:dk1>
      <a:lt1>
        <a:srgbClr val="FFFFFF"/>
      </a:lt1>
      <a:dk2>
        <a:srgbClr val="000000"/>
      </a:dk2>
      <a:lt2>
        <a:srgbClr val="CBCBCB"/>
      </a:lt2>
      <a:accent1>
        <a:srgbClr val="C0C0C0"/>
      </a:accent1>
      <a:accent2>
        <a:srgbClr val="DDDDDD"/>
      </a:accent2>
      <a:accent3>
        <a:srgbClr val="FFFFFF"/>
      </a:accent3>
      <a:accent4>
        <a:srgbClr val="000000"/>
      </a:accent4>
      <a:accent5>
        <a:srgbClr val="DCDCDC"/>
      </a:accent5>
      <a:accent6>
        <a:srgbClr val="C8C8C8"/>
      </a:accent6>
      <a:hlink>
        <a:srgbClr val="5F5F5F"/>
      </a:hlink>
      <a:folHlink>
        <a:srgbClr val="DDDDDD"/>
      </a:folHlink>
    </a:clrScheme>
    <a:fontScheme name="PosterD">
      <a:majorFont>
        <a:latin typeface="Arial Narrow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lnDef>
  </a:objectDefaults>
  <a:extraClrSchemeLst>
    <a:extraClrScheme>
      <a:clrScheme name="PosterD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D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D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PosterD</Template>
  <TotalTime>158</TotalTime>
  <Words>246</Words>
  <Application>Microsoft PowerPoint</Application>
  <PresentationFormat>Custom</PresentationFormat>
  <Paragraphs>63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Times New Roman</vt:lpstr>
      <vt:lpstr>Angsana New</vt:lpstr>
      <vt:lpstr>Arial</vt:lpstr>
      <vt:lpstr>Arial Narrow</vt:lpstr>
      <vt:lpstr>Wingdings</vt:lpstr>
      <vt:lpstr>Calibri</vt:lpstr>
      <vt:lpstr>Cordia New</vt:lpstr>
      <vt:lpstr>Century Gothic</vt:lpstr>
      <vt:lpstr>Monotype Corsiva</vt:lpstr>
      <vt:lpstr>PosterD</vt:lpstr>
      <vt:lpstr>Microsoft Equation 3.0</vt:lpstr>
      <vt:lpstr>Slide 1</vt:lpstr>
    </vt:vector>
  </TitlesOfParts>
  <Company>Chulalongkorn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aungsutorn_m</dc:creator>
  <cp:lastModifiedBy>benjapon_c</cp:lastModifiedBy>
  <cp:revision>28</cp:revision>
  <dcterms:created xsi:type="dcterms:W3CDTF">2005-03-07T09:23:18Z</dcterms:created>
  <dcterms:modified xsi:type="dcterms:W3CDTF">2013-04-19T04:59:19Z</dcterms:modified>
</cp:coreProperties>
</file>